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2" r:id="rId8"/>
    <p:sldId id="261" r:id="rId9"/>
    <p:sldId id="268" r:id="rId10"/>
    <p:sldId id="259" r:id="rId11"/>
    <p:sldId id="263" r:id="rId12"/>
    <p:sldId id="267" r:id="rId13"/>
    <p:sldId id="265" r:id="rId14"/>
  </p:sldIdLst>
  <p:sldSz cx="9902825" cy="6858000"/>
  <p:notesSz cx="6858000" cy="9144000"/>
  <p:custDataLst>
    <p:tags r:id="rId1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0AB"/>
    <a:srgbClr val="1429A0"/>
    <a:srgbClr val="003399"/>
    <a:srgbClr val="7CCCF2"/>
    <a:srgbClr val="585954"/>
    <a:srgbClr val="C1C1BF"/>
    <a:srgbClr val="FFC600"/>
    <a:srgbClr val="FF6512"/>
    <a:srgbClr val="FD006C"/>
    <a:srgbClr val="D10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E62BD-AEA3-4C38-99EF-09EE048ABB32}" v="600" dt="2023-01-24T23:05:51.896"/>
    <p1510:client id="{AA9C84BB-CCFF-1BB1-E477-6F1A22076414}" v="811" dt="2023-01-24T20:51:29.301"/>
    <p1510:client id="{AC3776E7-0FA3-C2EF-1B3D-74B5D111CFF1}" v="1161" dt="2023-01-24T22:49:52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10" y="78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3.xml"/><Relationship Id="rId5" Type="http://schemas.openxmlformats.org/officeDocument/2006/relationships/video" Target="../media/media3.mp4"/><Relationship Id="rId4" Type="http://schemas.microsoft.com/office/2007/relationships/media" Target="../media/media3.mp4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29706D71-1D48-8D7A-A853-92F60302B343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Team – Advisory Board</a:t>
            </a:r>
          </a:p>
        </p:txBody>
      </p:sp>
      <p:pic>
        <p:nvPicPr>
          <p:cNvPr id="3" name="Imagen 3" descr="Imagen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B7E18409-9F7A-C5CB-F3EB-E6761415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2" y="2108767"/>
            <a:ext cx="2160000" cy="2160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2D2E2E-E367-85C0-C9C2-E039BFF89C01}"/>
              </a:ext>
            </a:extLst>
          </p:cNvPr>
          <p:cNvSpPr txBox="1"/>
          <p:nvPr/>
        </p:nvSpPr>
        <p:spPr>
          <a:xfrm>
            <a:off x="5598839" y="4269460"/>
            <a:ext cx="20357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solidFill>
                  <a:srgbClr val="1E4E79"/>
                </a:solidFill>
                <a:latin typeface="Times New Roman"/>
              </a:rPr>
              <a:t>Gian Carlos</a:t>
            </a:r>
            <a:endParaRPr lang="es-ES" sz="2000">
              <a:latin typeface="Times New Roman"/>
            </a:endParaRPr>
          </a:p>
          <a:p>
            <a:pPr algn="ctr"/>
            <a:r>
              <a:rPr lang="es-ES" sz="2000" b="1">
                <a:solidFill>
                  <a:srgbClr val="1E4E79"/>
                </a:solidFill>
                <a:latin typeface="Times New Roman"/>
                <a:cs typeface="Times New Roman"/>
              </a:rPr>
              <a:t>Tutor</a:t>
            </a:r>
            <a:endParaRPr lang="es-ES" sz="2000"/>
          </a:p>
        </p:txBody>
      </p:sp>
      <p:pic>
        <p:nvPicPr>
          <p:cNvPr id="6" name="Imagen 6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676E953B-15E2-E5F8-89D5-92A330308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27"/>
          <a:stretch/>
        </p:blipFill>
        <p:spPr>
          <a:xfrm>
            <a:off x="2143986" y="2074343"/>
            <a:ext cx="2160000" cy="2114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E709EE-FD65-2436-FEE5-114AAA80026D}"/>
              </a:ext>
            </a:extLst>
          </p:cNvPr>
          <p:cNvSpPr txBox="1"/>
          <p:nvPr/>
        </p:nvSpPr>
        <p:spPr>
          <a:xfrm>
            <a:off x="2206093" y="4269460"/>
            <a:ext cx="20357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solidFill>
                  <a:srgbClr val="1E4E79"/>
                </a:solidFill>
                <a:latin typeface="Times New Roman"/>
              </a:rPr>
              <a:t>Jorge Castillo</a:t>
            </a:r>
            <a:endParaRPr lang="es-ES" sz="2000">
              <a:latin typeface="Times New Roman"/>
            </a:endParaRPr>
          </a:p>
          <a:p>
            <a:pPr algn="ctr"/>
            <a:r>
              <a:rPr lang="es-ES" sz="2000" b="1">
                <a:solidFill>
                  <a:srgbClr val="1E4E79"/>
                </a:solidFill>
                <a:latin typeface="Times New Roman"/>
                <a:cs typeface="Times New Roman"/>
              </a:rPr>
              <a:t>Profesor</a:t>
            </a:r>
          </a:p>
        </p:txBody>
      </p:sp>
    </p:spTree>
    <p:extLst>
      <p:ext uri="{BB962C8B-B14F-4D97-AF65-F5344CB8AC3E}">
        <p14:creationId xmlns:p14="http://schemas.microsoft.com/office/powerpoint/2010/main" val="254310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6" y="2315279"/>
            <a:ext cx="5755858" cy="84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Chatbot “</a:t>
            </a:r>
            <a:r>
              <a:rPr lang="en-US" err="1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NabiBot</a:t>
            </a:r>
            <a:r>
              <a:rPr lang="en-US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”</a:t>
            </a:r>
            <a:endParaRPr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74726" y="3438673"/>
            <a:ext cx="16233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Samsung Sharp Sans" pitchFamily="2" charset="0"/>
              </a:rPr>
              <a:t>Grupo TBT</a:t>
            </a:r>
            <a:endParaRPr lang="en-US" sz="5400">
              <a:solidFill>
                <a:schemeClr val="dk1"/>
              </a:solidFill>
              <a:latin typeface="SamsungOne 700" panose="020B0803030303020204" pitchFamily="34" charset="0"/>
              <a:ea typeface="SamsungOne 700" panose="020B0803030303020204" pitchFamily="34" charset="0"/>
              <a:cs typeface="Samsung Sharp Sans" pitchFamily="2" charset="0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2899EA-B7E5-B796-28E7-305E1D41F865}"/>
              </a:ext>
            </a:extLst>
          </p:cNvPr>
          <p:cNvSpPr txBox="1"/>
          <p:nvPr/>
        </p:nvSpPr>
        <p:spPr>
          <a:xfrm>
            <a:off x="935362" y="4109412"/>
            <a:ext cx="3027038" cy="19851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A" sz="2000" b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Integrantes</a:t>
            </a:r>
          </a:p>
          <a:p>
            <a:endParaRPr lang="es-PA" sz="300" b="1">
              <a:solidFill>
                <a:srgbClr val="2F40AB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Ameth Cebrián</a:t>
            </a:r>
          </a:p>
          <a:p>
            <a:r>
              <a:rPr lang="es-PA" sz="2000" err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Shamari</a:t>
            </a:r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Johnson</a:t>
            </a: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Jairo Moreno</a:t>
            </a:r>
          </a:p>
          <a:p>
            <a:r>
              <a:rPr lang="es-PA" sz="2000" err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Georgett</a:t>
            </a:r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Vásquez</a:t>
            </a: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Luis Leiva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F4CCA5-2194-4B4D-7584-9D872271B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D51ED6-9849-92A4-990C-0814F176F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66" b="18644"/>
          <a:stretch/>
        </p:blipFill>
        <p:spPr>
          <a:xfrm>
            <a:off x="4799013" y="3399919"/>
            <a:ext cx="4298358" cy="26946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8;p3">
            <a:extLst>
              <a:ext uri="{FF2B5EF4-FFF2-40B4-BE49-F238E27FC236}">
                <a16:creationId xmlns:a16="http://schemas.microsoft.com/office/drawing/2014/main" id="{F08FE8E5-6633-026F-B86B-4044FB82C996}"/>
              </a:ext>
            </a:extLst>
          </p:cNvPr>
          <p:cNvSpPr/>
          <p:nvPr/>
        </p:nvSpPr>
        <p:spPr>
          <a:xfrm>
            <a:off x="1294011" y="140394"/>
            <a:ext cx="73148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“La Conectividad y D</a:t>
            </a:r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igitalización” </a:t>
            </a:r>
          </a:p>
          <a:p>
            <a:pPr algn="ctr"/>
            <a:r>
              <a:rPr lang="es-MX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superando el distanciamiento social</a:t>
            </a:r>
            <a:endParaRPr lang="es-MX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DED0ED-0523-8AD2-6408-790D0F2BE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6" r="14778" b="43471"/>
          <a:stretch/>
        </p:blipFill>
        <p:spPr>
          <a:xfrm>
            <a:off x="4010024" y="1387190"/>
            <a:ext cx="5216577" cy="176421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3D77546-6F55-15E7-AA80-40114FFA0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6" t="10759" r="37786" b="28124"/>
          <a:stretch/>
        </p:blipFill>
        <p:spPr>
          <a:xfrm>
            <a:off x="676224" y="1229209"/>
            <a:ext cx="3149652" cy="19675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122" name="Picture 2" descr="LAS OPORTUNIDADES DE LA DIGITALIZACIÓN EN AMÉRICA LATINA FRENTE AL COVID-19">
            <a:extLst>
              <a:ext uri="{FF2B5EF4-FFF2-40B4-BE49-F238E27FC236}">
                <a16:creationId xmlns:a16="http://schemas.microsoft.com/office/drawing/2014/main" id="{C6B72E9B-1983-BFA4-A819-FC917AC4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5" y="3429000"/>
            <a:ext cx="7344797" cy="23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7CD6724-9A8F-2054-9B7E-DB3ACF2D9BC4}"/>
              </a:ext>
            </a:extLst>
          </p:cNvPr>
          <p:cNvSpPr txBox="1"/>
          <p:nvPr/>
        </p:nvSpPr>
        <p:spPr>
          <a:xfrm>
            <a:off x="2070464" y="5748410"/>
            <a:ext cx="6071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600" b="1" i="1">
                <a:solidFill>
                  <a:schemeClr val="bg1">
                    <a:lumMod val="50000"/>
                  </a:schemeClr>
                </a:solidFill>
              </a:rPr>
              <a:t>Leyenda</a:t>
            </a:r>
            <a:r>
              <a:rPr lang="es-PA" sz="1600" i="1">
                <a:solidFill>
                  <a:schemeClr val="bg1">
                    <a:lumMod val="50000"/>
                  </a:schemeClr>
                </a:solidFill>
              </a:rPr>
              <a:t>: La oportunidad de la digitalización en América Latina frente al Covid-19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2033405-D131-10D1-F6BB-4F9E85E07080}"/>
              </a:ext>
            </a:extLst>
          </p:cNvPr>
          <p:cNvCxnSpPr>
            <a:cxnSpLocks/>
          </p:cNvCxnSpPr>
          <p:nvPr/>
        </p:nvCxnSpPr>
        <p:spPr>
          <a:xfrm>
            <a:off x="-1" y="3715657"/>
            <a:ext cx="9902825" cy="0"/>
          </a:xfrm>
          <a:prstGeom prst="line">
            <a:avLst/>
          </a:prstGeom>
          <a:ln w="28575">
            <a:solidFill>
              <a:srgbClr val="142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8;p3">
            <a:extLst>
              <a:ext uri="{FF2B5EF4-FFF2-40B4-BE49-F238E27FC236}">
                <a16:creationId xmlns:a16="http://schemas.microsoft.com/office/drawing/2014/main" id="{2BE96F21-12E0-8D85-C123-9870FBA51FCC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S</a:t>
            </a:r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oluci</a:t>
            </a:r>
            <a:r>
              <a:rPr lang="es-PA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ón</a:t>
            </a:r>
            <a:endParaRPr lang="es-MX" sz="2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5513A4-BBAD-42A6-EF0F-E7DAC942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43" y="4854941"/>
            <a:ext cx="1383755" cy="138375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7EBD12F-1840-763B-1443-80893B1D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7" y="1357576"/>
            <a:ext cx="1764000" cy="1764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D6DB90-A39F-51AF-5285-78B355FE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7" y="4205188"/>
            <a:ext cx="1764000" cy="1764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26376FD-765C-AF2C-39B2-109BAA82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48" y="1405370"/>
            <a:ext cx="1764000" cy="1764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69FB304-D592-8C34-9DAF-7E260AAA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34" y="4205188"/>
            <a:ext cx="1764000" cy="1764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ABCD16D-2FDC-88C5-A739-2FF83D64490C}"/>
              </a:ext>
            </a:extLst>
          </p:cNvPr>
          <p:cNvSpPr txBox="1"/>
          <p:nvPr/>
        </p:nvSpPr>
        <p:spPr>
          <a:xfrm>
            <a:off x="8221137" y="4350701"/>
            <a:ext cx="194388" cy="321312"/>
          </a:xfrm>
          <a:prstGeom prst="rect">
            <a:avLst/>
          </a:prstGeom>
          <a:solidFill>
            <a:srgbClr val="7CCCF2"/>
          </a:solidFill>
        </p:spPr>
        <p:txBody>
          <a:bodyPr wrap="square" rtlCol="0">
            <a:spAutoFit/>
          </a:bodyPr>
          <a:lstStyle/>
          <a:p>
            <a:endParaRPr lang="es-419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3FECB1E-4CBF-3AEA-65B3-54FE147E4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5" t="9855" r="11130" b="12036"/>
          <a:stretch/>
        </p:blipFill>
        <p:spPr>
          <a:xfrm>
            <a:off x="8176646" y="4370814"/>
            <a:ext cx="283369" cy="2810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A1605CD-F2C0-3B38-9B59-0F3220150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671482" y="5117305"/>
            <a:ext cx="224928" cy="1160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6ECFCD7-E6B2-9C5F-2A92-F7E75E215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78" y="1977117"/>
            <a:ext cx="821263" cy="8212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F0400DE-89CA-4282-230F-8DA711560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311" y="2044169"/>
            <a:ext cx="821263" cy="82126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3843BE7-377A-91B1-ACD8-3FE8B144C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78" y="4833411"/>
            <a:ext cx="821263" cy="82126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6E7ACF0-3F57-B28A-5B70-B4C6257F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310" y="4833411"/>
            <a:ext cx="821263" cy="8212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A4A1CA5-7510-89CD-AD33-0BA9549FFCD9}"/>
              </a:ext>
            </a:extLst>
          </p:cNvPr>
          <p:cNvSpPr/>
          <p:nvPr/>
        </p:nvSpPr>
        <p:spPr>
          <a:xfrm>
            <a:off x="8323684" y="4488497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578B6A-6440-F5A7-5B70-4C169747096A}"/>
              </a:ext>
            </a:extLst>
          </p:cNvPr>
          <p:cNvSpPr/>
          <p:nvPr/>
        </p:nvSpPr>
        <p:spPr>
          <a:xfrm>
            <a:off x="8345929" y="4468384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B57FDE-6533-3CCE-A0D0-DADEBD8C9E80}"/>
              </a:ext>
            </a:extLst>
          </p:cNvPr>
          <p:cNvSpPr/>
          <p:nvPr/>
        </p:nvSpPr>
        <p:spPr>
          <a:xfrm>
            <a:off x="8374343" y="4442778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4C2C8A-7135-4100-F3C4-E78E5A356FD0}"/>
              </a:ext>
            </a:extLst>
          </p:cNvPr>
          <p:cNvSpPr/>
          <p:nvPr/>
        </p:nvSpPr>
        <p:spPr>
          <a:xfrm>
            <a:off x="8301303" y="4511356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3DB912E-076C-1213-9429-210D59479551}"/>
              </a:ext>
            </a:extLst>
          </p:cNvPr>
          <p:cNvSpPr/>
          <p:nvPr/>
        </p:nvSpPr>
        <p:spPr>
          <a:xfrm>
            <a:off x="8226197" y="4510557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284AFE9-C60C-2A22-B747-826299549D69}"/>
              </a:ext>
            </a:extLst>
          </p:cNvPr>
          <p:cNvSpPr/>
          <p:nvPr/>
        </p:nvSpPr>
        <p:spPr>
          <a:xfrm>
            <a:off x="8256384" y="4533416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6F71C78-0930-FDDE-8AB0-1795DDE9FEF1}"/>
              </a:ext>
            </a:extLst>
          </p:cNvPr>
          <p:cNvSpPr/>
          <p:nvPr/>
        </p:nvSpPr>
        <p:spPr>
          <a:xfrm>
            <a:off x="8278443" y="4528645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FAACC27-C608-83E7-E271-F2113FD6E755}"/>
              </a:ext>
            </a:extLst>
          </p:cNvPr>
          <p:cNvSpPr/>
          <p:nvPr/>
        </p:nvSpPr>
        <p:spPr>
          <a:xfrm>
            <a:off x="8264341" y="454693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DA4D51C-0A4F-133C-5864-A4C93F929B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3468" r="-1" b="-2"/>
          <a:stretch/>
        </p:blipFill>
        <p:spPr>
          <a:xfrm rot="10800000">
            <a:off x="7776985" y="4811651"/>
            <a:ext cx="188869" cy="8657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11C6836-E236-F5B4-8070-00E3171C6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22" y="1219536"/>
            <a:ext cx="1067833" cy="10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198CF12-9F1E-2C5E-AE0B-EEB55ADA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981073"/>
            <a:ext cx="1484490" cy="14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ueva normalidad icono gratis">
            <a:extLst>
              <a:ext uri="{FF2B5EF4-FFF2-40B4-BE49-F238E27FC236}">
                <a16:creationId xmlns:a16="http://schemas.microsoft.com/office/drawing/2014/main" id="{68642C9C-A5D9-6845-6090-0F123BDB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90" y="3977567"/>
            <a:ext cx="1166378" cy="11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590F20D-587D-26D4-C77C-4AD2303FC4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3468" r="-1" b="-2"/>
          <a:stretch/>
        </p:blipFill>
        <p:spPr>
          <a:xfrm>
            <a:off x="7419883" y="2011691"/>
            <a:ext cx="188869" cy="86579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2F265EF-8EB5-1BDF-2714-2E36FF197896}"/>
              </a:ext>
            </a:extLst>
          </p:cNvPr>
          <p:cNvSpPr/>
          <p:nvPr/>
        </p:nvSpPr>
        <p:spPr>
          <a:xfrm>
            <a:off x="8212236" y="1534178"/>
            <a:ext cx="238878" cy="342247"/>
          </a:xfrm>
          <a:prstGeom prst="ellipse">
            <a:avLst/>
          </a:prstGeom>
          <a:solidFill>
            <a:srgbClr val="7CC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BA2AC22-0498-D869-623B-DC46ADE5A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860" y="1610284"/>
            <a:ext cx="234647" cy="2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E55ECC23-83EB-3FB2-5083-6A5215D9FF48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Producto (</a:t>
            </a:r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Chatbot</a:t>
            </a:r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)</a:t>
            </a:r>
          </a:p>
        </p:txBody>
      </p:sp>
      <p:pic>
        <p:nvPicPr>
          <p:cNvPr id="2" name="SIC-Panamá - Google Chrome 2023-01-24 17-42-38">
            <a:hlinkClick r:id="" action="ppaction://media"/>
            <a:extLst>
              <a:ext uri="{FF2B5EF4-FFF2-40B4-BE49-F238E27FC236}">
                <a16:creationId xmlns:a16="http://schemas.microsoft.com/office/drawing/2014/main" id="{1B34BAF7-FC60-DD17-1DD5-46A86DAF86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6336" y="1083574"/>
            <a:ext cx="4839281" cy="2560056"/>
          </a:xfrm>
          <a:prstGeom prst="rect">
            <a:avLst/>
          </a:prstGeom>
        </p:spPr>
      </p:pic>
      <p:pic>
        <p:nvPicPr>
          <p:cNvPr id="4" name="WhatsApp - Perfil 1_ Microsoft​ Edge 2023-01-24 17-58-41">
            <a:hlinkClick r:id="" action="ppaction://media"/>
            <a:extLst>
              <a:ext uri="{FF2B5EF4-FFF2-40B4-BE49-F238E27FC236}">
                <a16:creationId xmlns:a16="http://schemas.microsoft.com/office/drawing/2014/main" id="{0FB1CE54-3ED6-58D5-A37D-2F6BA641F6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9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337" y="3643630"/>
            <a:ext cx="4839280" cy="2560056"/>
          </a:xfrm>
          <a:prstGeom prst="rect">
            <a:avLst/>
          </a:prstGeom>
        </p:spPr>
      </p:pic>
      <p:pic>
        <p:nvPicPr>
          <p:cNvPr id="5" name="WhatsApp Video 2023-01-24 at 6.04.00 PM">
            <a:hlinkClick r:id="" action="ppaction://media"/>
            <a:extLst>
              <a:ext uri="{FF2B5EF4-FFF2-40B4-BE49-F238E27FC236}">
                <a16:creationId xmlns:a16="http://schemas.microsoft.com/office/drawing/2014/main" id="{8CC37A77-6DE0-7413-FE75-B0BFACCC6373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9706" y="1301359"/>
            <a:ext cx="2578457" cy="51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5"/>
            </p:par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3">
            <a:extLst>
              <a:ext uri="{FF2B5EF4-FFF2-40B4-BE49-F238E27FC236}">
                <a16:creationId xmlns:a16="http://schemas.microsoft.com/office/drawing/2014/main" id="{2BE96F21-12E0-8D85-C123-9870FBA51FCC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PA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Modelo de Negocio</a:t>
            </a:r>
          </a:p>
        </p:txBody>
      </p:sp>
      <p:pic>
        <p:nvPicPr>
          <p:cNvPr id="2" name="Imagen 10" descr="Icono&#10;&#10;Descripción generada automáticamente">
            <a:extLst>
              <a:ext uri="{FF2B5EF4-FFF2-40B4-BE49-F238E27FC236}">
                <a16:creationId xmlns:a16="http://schemas.microsoft.com/office/drawing/2014/main" id="{1AAFA41D-3723-BA91-21B4-3460CB6D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04" y="4277625"/>
            <a:ext cx="1360363" cy="1360800"/>
          </a:xfrm>
          <a:prstGeom prst="rect">
            <a:avLst/>
          </a:prstGeom>
        </p:spPr>
      </p:pic>
      <p:pic>
        <p:nvPicPr>
          <p:cNvPr id="11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234BBCC8-3355-FCC2-44CE-69587CCD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311" y="4149006"/>
            <a:ext cx="1360363" cy="1360800"/>
          </a:xfrm>
          <a:prstGeom prst="rect">
            <a:avLst/>
          </a:prstGeom>
        </p:spPr>
      </p:pic>
      <p:pic>
        <p:nvPicPr>
          <p:cNvPr id="24" name="Imagen 27" descr="Icono&#10;&#10;Descripción generada automáticamente">
            <a:extLst>
              <a:ext uri="{FF2B5EF4-FFF2-40B4-BE49-F238E27FC236}">
                <a16:creationId xmlns:a16="http://schemas.microsoft.com/office/drawing/2014/main" id="{FA5EB1BD-8BA2-7504-DAA2-75556A65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050" y="1475658"/>
            <a:ext cx="1383265" cy="1360800"/>
          </a:xfrm>
          <a:prstGeom prst="rect">
            <a:avLst/>
          </a:prstGeom>
        </p:spPr>
      </p:pic>
      <p:pic>
        <p:nvPicPr>
          <p:cNvPr id="31" name="Imagen 31" descr="Logotipo, Icono&#10;&#10;Descripción generada automáticamente">
            <a:extLst>
              <a:ext uri="{FF2B5EF4-FFF2-40B4-BE49-F238E27FC236}">
                <a16:creationId xmlns:a16="http://schemas.microsoft.com/office/drawing/2014/main" id="{6A43E834-EEE9-C3E7-1FDF-32187FB1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686" y="1475683"/>
            <a:ext cx="1360364" cy="1360800"/>
          </a:xfrm>
          <a:prstGeom prst="rect">
            <a:avLst/>
          </a:prstGeom>
        </p:spPr>
      </p:pic>
      <p:pic>
        <p:nvPicPr>
          <p:cNvPr id="32" name="Imagen 32" descr="Icono&#10;&#10;Descripción generada automáticamente">
            <a:extLst>
              <a:ext uri="{FF2B5EF4-FFF2-40B4-BE49-F238E27FC236}">
                <a16:creationId xmlns:a16="http://schemas.microsoft.com/office/drawing/2014/main" id="{739A466D-CCC6-DE27-C406-F68D39842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656" y="4269950"/>
            <a:ext cx="1259598" cy="1260000"/>
          </a:xfrm>
          <a:prstGeom prst="rect">
            <a:avLst/>
          </a:prstGeom>
        </p:spPr>
      </p:pic>
      <p:pic>
        <p:nvPicPr>
          <p:cNvPr id="33" name="Imagen 33" descr="Icono&#10;&#10;Descripción generada automáticamente">
            <a:extLst>
              <a:ext uri="{FF2B5EF4-FFF2-40B4-BE49-F238E27FC236}">
                <a16:creationId xmlns:a16="http://schemas.microsoft.com/office/drawing/2014/main" id="{428A8561-99BA-3C1A-8F9A-C4005FC43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1" y="1475683"/>
            <a:ext cx="1349171" cy="1360775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C2F5D40-9558-69A9-DAB8-35DD6CF4663B}"/>
              </a:ext>
            </a:extLst>
          </p:cNvPr>
          <p:cNvSpPr txBox="1"/>
          <p:nvPr/>
        </p:nvSpPr>
        <p:spPr>
          <a:xfrm>
            <a:off x="270588" y="2848147"/>
            <a:ext cx="18616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Servicio de asistencia virtual 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3C142C84-A5EA-86C5-AC6D-FC0354EECE97}"/>
              </a:ext>
            </a:extLst>
          </p:cNvPr>
          <p:cNvSpPr/>
          <p:nvPr/>
        </p:nvSpPr>
        <p:spPr>
          <a:xfrm>
            <a:off x="1935186" y="1879325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D3C74C0-635C-672D-1C55-C34CD35915E1}"/>
              </a:ext>
            </a:extLst>
          </p:cNvPr>
          <p:cNvSpPr txBox="1"/>
          <p:nvPr/>
        </p:nvSpPr>
        <p:spPr>
          <a:xfrm>
            <a:off x="2985036" y="3003651"/>
            <a:ext cx="1861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Contrato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40" name="Es igual a 39">
            <a:extLst>
              <a:ext uri="{FF2B5EF4-FFF2-40B4-BE49-F238E27FC236}">
                <a16:creationId xmlns:a16="http://schemas.microsoft.com/office/drawing/2014/main" id="{6FD8947B-49D0-2EB4-AB03-6BF23D63D666}"/>
              </a:ext>
            </a:extLst>
          </p:cNvPr>
          <p:cNvSpPr/>
          <p:nvPr/>
        </p:nvSpPr>
        <p:spPr>
          <a:xfrm>
            <a:off x="3077040" y="4462863"/>
            <a:ext cx="1178943" cy="8338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440B077-0B34-0201-F251-83239768D383}"/>
              </a:ext>
            </a:extLst>
          </p:cNvPr>
          <p:cNvSpPr txBox="1"/>
          <p:nvPr/>
        </p:nvSpPr>
        <p:spPr>
          <a:xfrm>
            <a:off x="7501235" y="5667014"/>
            <a:ext cx="2054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Digitalización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A249F6A-BE4C-C3B4-77C0-8D7D63CB306A}"/>
              </a:ext>
            </a:extLst>
          </p:cNvPr>
          <p:cNvSpPr/>
          <p:nvPr/>
        </p:nvSpPr>
        <p:spPr>
          <a:xfrm>
            <a:off x="4924550" y="1803014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C560D2-8238-C1D4-DEC1-D8589F4B5CEF}"/>
              </a:ext>
            </a:extLst>
          </p:cNvPr>
          <p:cNvSpPr txBox="1"/>
          <p:nvPr/>
        </p:nvSpPr>
        <p:spPr>
          <a:xfrm>
            <a:off x="5699484" y="2834095"/>
            <a:ext cx="2312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Retribuci</a:t>
            </a:r>
            <a:r>
              <a:rPr lang="es-PA" sz="1800" b="1">
                <a:solidFill>
                  <a:srgbClr val="003399"/>
                </a:solidFill>
                <a:latin typeface="Bookman Old Style"/>
              </a:rPr>
              <a:t>ón</a:t>
            </a:r>
            <a:r>
              <a:rPr lang="es-ES" sz="1800" b="1">
                <a:solidFill>
                  <a:srgbClr val="003399"/>
                </a:solidFill>
                <a:latin typeface="Bookman Old Style"/>
              </a:rPr>
              <a:t> económica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22BC170-496E-45E1-9A1F-B9C37B55E57F}"/>
              </a:ext>
            </a:extLst>
          </p:cNvPr>
          <p:cNvSpPr/>
          <p:nvPr/>
        </p:nvSpPr>
        <p:spPr>
          <a:xfrm flipH="1">
            <a:off x="6430682" y="4670025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9EDFE7FB-5418-FFEE-6A99-8053C2521840}"/>
              </a:ext>
            </a:extLst>
          </p:cNvPr>
          <p:cNvSpPr/>
          <p:nvPr/>
        </p:nvSpPr>
        <p:spPr>
          <a:xfrm rot="16200000" flipH="1" flipV="1">
            <a:off x="7419152" y="2347724"/>
            <a:ext cx="1842306" cy="1091679"/>
          </a:xfrm>
          <a:prstGeom prst="bentArrow">
            <a:avLst>
              <a:gd name="adj1" fmla="val 25000"/>
              <a:gd name="adj2" fmla="val 2441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F80D26-A268-53A0-71EC-664C3197DD0A}"/>
              </a:ext>
            </a:extLst>
          </p:cNvPr>
          <p:cNvSpPr txBox="1"/>
          <p:nvPr/>
        </p:nvSpPr>
        <p:spPr>
          <a:xfrm>
            <a:off x="944738" y="5664106"/>
            <a:ext cx="2054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Mejor control empresarial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AB6F73-42D6-F445-E49F-A0BAFC3DADEA}"/>
              </a:ext>
            </a:extLst>
          </p:cNvPr>
          <p:cNvSpPr txBox="1"/>
          <p:nvPr/>
        </p:nvSpPr>
        <p:spPr>
          <a:xfrm>
            <a:off x="4094083" y="5579711"/>
            <a:ext cx="23123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Ahorro de tiempo y recurso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56625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Mercado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3FAA3E-705E-2671-B795-1A8329E765AF}"/>
              </a:ext>
            </a:extLst>
          </p:cNvPr>
          <p:cNvSpPr/>
          <p:nvPr/>
        </p:nvSpPr>
        <p:spPr>
          <a:xfrm>
            <a:off x="382619" y="5079240"/>
            <a:ext cx="992188" cy="668019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64D7AD-6685-0D0B-6EFB-76C7C14AC22D}"/>
              </a:ext>
            </a:extLst>
          </p:cNvPr>
          <p:cNvSpPr txBox="1"/>
          <p:nvPr/>
        </p:nvSpPr>
        <p:spPr>
          <a:xfrm>
            <a:off x="378104" y="4219394"/>
            <a:ext cx="531504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000">
                <a:latin typeface="SamsungOne 400" panose="020B0503030303020204" pitchFamily="34" charset="0"/>
                <a:ea typeface="SamsungOne 400" panose="020B0503030303020204" pitchFamily="34" charset="0"/>
              </a:rPr>
              <a:t>Actualmente, la Cámara de Comercio, Industrias y Agricultura de Panamá reúne a más de 1,700 empresas, que representan al sector privado nacional agrupadas en 15 grupos que constituyen las principales actividades económica del país.</a:t>
            </a:r>
            <a:endParaRPr lang="es-E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11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920B436-25C4-6E55-8A17-A3A572A5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76" y="3920933"/>
            <a:ext cx="3296730" cy="2241631"/>
          </a:xfrm>
          <a:prstGeom prst="rect">
            <a:avLst/>
          </a:prstGeom>
        </p:spPr>
      </p:pic>
      <p:pic>
        <p:nvPicPr>
          <p:cNvPr id="12" name="Imagen 12" descr="Icono&#10;&#10;Descripción generada automáticamente">
            <a:extLst>
              <a:ext uri="{FF2B5EF4-FFF2-40B4-BE49-F238E27FC236}">
                <a16:creationId xmlns:a16="http://schemas.microsoft.com/office/drawing/2014/main" id="{58BB7E8F-8D95-938A-E8CF-5A22C80D1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925" y="1425479"/>
            <a:ext cx="5315043" cy="22530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FBB35DAA-4110-D937-53F5-C289E581E5E1}"/>
              </a:ext>
            </a:extLst>
          </p:cNvPr>
          <p:cNvSpPr/>
          <p:nvPr/>
        </p:nvSpPr>
        <p:spPr>
          <a:xfrm>
            <a:off x="51037" y="1336970"/>
            <a:ext cx="5736159" cy="48595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27CDFCD-73CE-F388-7861-65B06BBF42D7}"/>
              </a:ext>
            </a:extLst>
          </p:cNvPr>
          <p:cNvSpPr/>
          <p:nvPr/>
        </p:nvSpPr>
        <p:spPr>
          <a:xfrm>
            <a:off x="36730" y="2285790"/>
            <a:ext cx="3822700" cy="30177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0FA3141-E953-A05D-F718-4B2AE884A57C}"/>
              </a:ext>
            </a:extLst>
          </p:cNvPr>
          <p:cNvSpPr/>
          <p:nvPr/>
        </p:nvSpPr>
        <p:spPr>
          <a:xfrm>
            <a:off x="22683" y="3014197"/>
            <a:ext cx="2268971" cy="1505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8124D2-44AE-4D00-0B56-E3CC2B7DB377}"/>
              </a:ext>
            </a:extLst>
          </p:cNvPr>
          <p:cNvSpPr/>
          <p:nvPr/>
        </p:nvSpPr>
        <p:spPr>
          <a:xfrm>
            <a:off x="5878328" y="1470214"/>
            <a:ext cx="3735451" cy="440988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8A95846F-088B-2FEA-8A2D-945C1A49117B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Competencia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B83970F-E73C-8536-79CC-BF767E57B02B}"/>
              </a:ext>
            </a:extLst>
          </p:cNvPr>
          <p:cNvSpPr txBox="1"/>
          <p:nvPr/>
        </p:nvSpPr>
        <p:spPr>
          <a:xfrm>
            <a:off x="5878328" y="1597577"/>
            <a:ext cx="3735451" cy="384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Beneficios</a:t>
            </a:r>
            <a:r>
              <a:rPr lang="en-US" sz="1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para las </a:t>
            </a:r>
            <a:r>
              <a:rPr lang="en-US" sz="19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Empresas</a:t>
            </a:r>
            <a:endParaRPr lang="en-US" sz="1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EA5EDF-0D2F-A157-7D76-E063C4FCF7AF}"/>
              </a:ext>
            </a:extLst>
          </p:cNvPr>
          <p:cNvSpPr txBox="1"/>
          <p:nvPr/>
        </p:nvSpPr>
        <p:spPr>
          <a:xfrm>
            <a:off x="7057426" y="2530205"/>
            <a:ext cx="25535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Información en tiempo real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95690BC-A847-AF4E-C5DD-30A65341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67" y="3365083"/>
            <a:ext cx="878100" cy="84939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EEB05C7-259C-3C21-512C-DE7BAA83B487}"/>
              </a:ext>
            </a:extLst>
          </p:cNvPr>
          <p:cNvSpPr txBox="1"/>
          <p:nvPr/>
        </p:nvSpPr>
        <p:spPr>
          <a:xfrm>
            <a:off x="7008478" y="3743397"/>
            <a:ext cx="21737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Control estadístico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23D8CF-8F3D-3CC1-EC3D-01005197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889" y="2333197"/>
            <a:ext cx="1007453" cy="9069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C1AEE24-D5B1-7229-9C43-242E359B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303" y="4431635"/>
            <a:ext cx="1036200" cy="97879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FBA3C48-20E4-CCFC-8E07-8B29993601E5}"/>
              </a:ext>
            </a:extLst>
          </p:cNvPr>
          <p:cNvSpPr txBox="1"/>
          <p:nvPr/>
        </p:nvSpPr>
        <p:spPr>
          <a:xfrm>
            <a:off x="7086172" y="4792491"/>
            <a:ext cx="25535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Atencion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24/7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1096B8-6260-446A-CC91-BC158FFE1865}"/>
              </a:ext>
            </a:extLst>
          </p:cNvPr>
          <p:cNvSpPr txBox="1"/>
          <p:nvPr/>
        </p:nvSpPr>
        <p:spPr>
          <a:xfrm>
            <a:off x="604099" y="4249439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1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7C0D382-DAC4-EBA4-A0A2-34CC2EB35992}"/>
              </a:ext>
            </a:extLst>
          </p:cNvPr>
          <p:cNvSpPr txBox="1"/>
          <p:nvPr/>
        </p:nvSpPr>
        <p:spPr>
          <a:xfrm>
            <a:off x="1678695" y="4605071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2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D241EA-DB09-90BB-2E1F-117642A181DE}"/>
              </a:ext>
            </a:extLst>
          </p:cNvPr>
          <p:cNvSpPr txBox="1"/>
          <p:nvPr/>
        </p:nvSpPr>
        <p:spPr>
          <a:xfrm>
            <a:off x="2753293" y="5143916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3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0A228A-8F01-EB60-1A4D-CBDD78843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82" b="21604"/>
          <a:stretch/>
        </p:blipFill>
        <p:spPr>
          <a:xfrm>
            <a:off x="4053991" y="3240102"/>
            <a:ext cx="1531551" cy="8378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8B943FB-8C23-E4F5-EF57-C36AF3E488DF}"/>
              </a:ext>
            </a:extLst>
          </p:cNvPr>
          <p:cNvSpPr txBox="1"/>
          <p:nvPr/>
        </p:nvSpPr>
        <p:spPr>
          <a:xfrm>
            <a:off x="2980006" y="3693797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Bitspace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4EE682-198B-D130-CBBB-770CE269DE2A}"/>
              </a:ext>
            </a:extLst>
          </p:cNvPr>
          <p:cNvSpPr txBox="1"/>
          <p:nvPr/>
        </p:nvSpPr>
        <p:spPr>
          <a:xfrm>
            <a:off x="2291654" y="3255811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Milanesa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FB9CF7-8C18-FA44-D57D-B48A36FFB152}"/>
              </a:ext>
            </a:extLst>
          </p:cNvPr>
          <p:cNvSpPr txBox="1"/>
          <p:nvPr/>
        </p:nvSpPr>
        <p:spPr>
          <a:xfrm>
            <a:off x="1157167" y="2628699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RockBots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DBD0B-ABE7-5102-C1F3-8173C7C5321D}"/>
              </a:ext>
            </a:extLst>
          </p:cNvPr>
          <p:cNvSpPr txBox="1"/>
          <p:nvPr/>
        </p:nvSpPr>
        <p:spPr>
          <a:xfrm>
            <a:off x="2038707" y="4203350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Deepthinker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5530A7-EAAC-2C80-586C-13EF2F52615D}"/>
              </a:ext>
            </a:extLst>
          </p:cNvPr>
          <p:cNvSpPr txBox="1"/>
          <p:nvPr/>
        </p:nvSpPr>
        <p:spPr>
          <a:xfrm>
            <a:off x="484670" y="3117264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Bookman Old Style"/>
              </a:rPr>
              <a:t>Agrobot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2D4AB38-7DC7-4331-93BF-B9C0CCEADF7C}"/>
              </a:ext>
            </a:extLst>
          </p:cNvPr>
          <p:cNvSpPr txBox="1"/>
          <p:nvPr/>
        </p:nvSpPr>
        <p:spPr>
          <a:xfrm>
            <a:off x="218019" y="3620504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Cookie Byte</a:t>
            </a:r>
          </a:p>
        </p:txBody>
      </p:sp>
    </p:spTree>
    <p:extLst>
      <p:ext uri="{BB962C8B-B14F-4D97-AF65-F5344CB8AC3E}">
        <p14:creationId xmlns:p14="http://schemas.microsoft.com/office/powerpoint/2010/main" val="13674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AFD03058-DCC0-16FC-4446-8A0ED7015693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Team - Executive</a:t>
            </a:r>
          </a:p>
        </p:txBody>
      </p:sp>
      <p:pic>
        <p:nvPicPr>
          <p:cNvPr id="6" name="Imagen 5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F5D7EC1D-2350-BCB8-2A14-CA8881BD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7" r="13937"/>
          <a:stretch/>
        </p:blipFill>
        <p:spPr>
          <a:xfrm>
            <a:off x="4263867" y="2228932"/>
            <a:ext cx="1485512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6" descr="Mujer con lentes&#10;&#10;Descripción generada automáticamente">
            <a:extLst>
              <a:ext uri="{FF2B5EF4-FFF2-40B4-BE49-F238E27FC236}">
                <a16:creationId xmlns:a16="http://schemas.microsoft.com/office/drawing/2014/main" id="{FA2119B7-C401-D4C9-C4B0-7BF24EFA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-387" r="23232" b="1485"/>
          <a:stretch/>
        </p:blipFill>
        <p:spPr>
          <a:xfrm>
            <a:off x="6143214" y="2228932"/>
            <a:ext cx="1348356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75898B-4302-2E90-BBAE-0A73EFEC020D}"/>
              </a:ext>
            </a:extLst>
          </p:cNvPr>
          <p:cNvSpPr txBox="1"/>
          <p:nvPr/>
        </p:nvSpPr>
        <p:spPr>
          <a:xfrm>
            <a:off x="333626" y="402899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Ameth Cebrian</a:t>
            </a:r>
            <a:endParaRPr lang="es-ES" sz="1800"/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</a:rPr>
              <a:t>Líder 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F02BDF-4655-2AC2-31E3-348D58079B1F}"/>
              </a:ext>
            </a:extLst>
          </p:cNvPr>
          <p:cNvSpPr txBox="1"/>
          <p:nvPr/>
        </p:nvSpPr>
        <p:spPr>
          <a:xfrm>
            <a:off x="2188325" y="402899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Jairo Moreno</a:t>
            </a: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</a:rPr>
              <a:t>Colaborador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D52AD6-978E-9555-CC6D-31FB3C62DE4C}"/>
              </a:ext>
            </a:extLst>
          </p:cNvPr>
          <p:cNvSpPr txBox="1"/>
          <p:nvPr/>
        </p:nvSpPr>
        <p:spPr>
          <a:xfrm>
            <a:off x="4067674" y="402893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Shamari Johnson</a:t>
            </a: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0E2BB2-1A47-154D-C089-8BB2ECD7FB35}"/>
              </a:ext>
            </a:extLst>
          </p:cNvPr>
          <p:cNvSpPr txBox="1"/>
          <p:nvPr/>
        </p:nvSpPr>
        <p:spPr>
          <a:xfrm>
            <a:off x="5811276" y="4028992"/>
            <a:ext cx="20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Georgett Vásquez</a:t>
            </a:r>
            <a:endParaRPr lang="es-ES" sz="1800">
              <a:latin typeface="Times New Roman"/>
            </a:endParaRP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800"/>
          </a:p>
        </p:txBody>
      </p:sp>
      <p:pic>
        <p:nvPicPr>
          <p:cNvPr id="10" name="Imagen 9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77600B77-1D42-B48C-E4C8-546FA6B59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7" b="20448"/>
          <a:stretch/>
        </p:blipFill>
        <p:spPr>
          <a:xfrm>
            <a:off x="554468" y="2228932"/>
            <a:ext cx="1485512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06B9FBF-641D-B429-8FF1-0BBEF87E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952" y="2228932"/>
            <a:ext cx="1436217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B59ECA-4AA9-3D01-F879-9573D146D280}"/>
              </a:ext>
            </a:extLst>
          </p:cNvPr>
          <p:cNvSpPr txBox="1"/>
          <p:nvPr/>
        </p:nvSpPr>
        <p:spPr>
          <a:xfrm>
            <a:off x="7563663" y="4028932"/>
            <a:ext cx="20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Luis Leiva</a:t>
            </a:r>
            <a:endParaRPr lang="es-ES" sz="1800">
              <a:latin typeface="Times New Roman"/>
            </a:endParaRP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80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02188-BB3B-3591-B3D3-07783B534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508" y="2153461"/>
            <a:ext cx="1622612" cy="1875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02074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EBFAD8E9F259409B5AAF9469C15AF0" ma:contentTypeVersion="13" ma:contentTypeDescription="Crear nuevo documento." ma:contentTypeScope="" ma:versionID="d194288112a0f030d2d8cc3a10df5a7e">
  <xsd:schema xmlns:xsd="http://www.w3.org/2001/XMLSchema" xmlns:xs="http://www.w3.org/2001/XMLSchema" xmlns:p="http://schemas.microsoft.com/office/2006/metadata/properties" xmlns:ns3="c9e54add-e0d7-4335-8f5b-66ea0fc66841" xmlns:ns4="724a9396-ac8f-4b3b-a493-564ea7b2b538" targetNamespace="http://schemas.microsoft.com/office/2006/metadata/properties" ma:root="true" ma:fieldsID="aa02b5fd3b598da99cc0dc1f7464979f" ns3:_="" ns4:_="">
    <xsd:import namespace="c9e54add-e0d7-4335-8f5b-66ea0fc66841"/>
    <xsd:import namespace="724a9396-ac8f-4b3b-a493-564ea7b2b5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54add-e0d7-4335-8f5b-66ea0fc668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4a9396-ac8f-4b3b-a493-564ea7b2b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8DD31-361A-4849-AC83-369AE650633D}">
  <ds:schemaRefs>
    <ds:schemaRef ds:uri="http://schemas.microsoft.com/office/2006/documentManagement/types"/>
    <ds:schemaRef ds:uri="724a9396-ac8f-4b3b-a493-564ea7b2b538"/>
    <ds:schemaRef ds:uri="http://purl.org/dc/elements/1.1/"/>
    <ds:schemaRef ds:uri="http://purl.org/dc/dcmitype/"/>
    <ds:schemaRef ds:uri="c9e54add-e0d7-4335-8f5b-66ea0fc66841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8A88F16-B429-463A-BA08-7B059D6EF91D}">
  <ds:schemaRefs>
    <ds:schemaRef ds:uri="724a9396-ac8f-4b3b-a493-564ea7b2b538"/>
    <ds:schemaRef ds:uri="c9e54add-e0d7-4335-8f5b-66ea0fc668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9CA0C5-AEA9-4D9C-9655-D71B637454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165</Words>
  <Application>Microsoft Office PowerPoint</Application>
  <PresentationFormat>Personalizado</PresentationFormat>
  <Paragraphs>56</Paragraphs>
  <Slides>10</Slides>
  <Notes>4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Malgun Gothic</vt:lpstr>
      <vt:lpstr>Arial</vt:lpstr>
      <vt:lpstr>Bookman Old Style</vt:lpstr>
      <vt:lpstr>Calibri</vt:lpstr>
      <vt:lpstr>Samsung Sharp Sans</vt:lpstr>
      <vt:lpstr>SamsungOne 400</vt:lpstr>
      <vt:lpstr>SamsungOne 700</vt:lpstr>
      <vt:lpstr>Times New Roman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AMETH CEBRIAN</cp:lastModifiedBy>
  <cp:revision>2</cp:revision>
  <dcterms:created xsi:type="dcterms:W3CDTF">2019-07-06T14:12:49Z</dcterms:created>
  <dcterms:modified xsi:type="dcterms:W3CDTF">2023-01-25T02:20:18Z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0x0101009CEBFAD8E9F259409B5AAF9469C15AF0</vt:lpwstr>
  </property>
</Properties>
</file>